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1" r:id="rId16"/>
    <p:sldId id="270" r:id="rId17"/>
    <p:sldId id="272" r:id="rId18"/>
    <p:sldId id="27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0"/>
  </p:normalViewPr>
  <p:slideViewPr>
    <p:cSldViewPr>
      <p:cViewPr varScale="1">
        <p:scale>
          <a:sx n="82" d="100"/>
          <a:sy n="82" d="100"/>
        </p:scale>
        <p:origin x="-1570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31C3D-0DA5-49D2-AF3D-77A791A0CD58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DB4-D4E4-47DD-9BE2-FE98277811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6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23DB4-D4E4-47DD-9BE2-FE98277811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4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23DB4-D4E4-47DD-9BE2-FE98277811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40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4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5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99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3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22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57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7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9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2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0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9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ko-KR" altLang="en-US" b="1" dirty="0" smtClean="0"/>
              <a:t>제원</a:t>
            </a:r>
            <a:endParaRPr lang="ko-KR" altLang="en-US" b="1" dirty="0"/>
          </a:p>
        </p:txBody>
      </p:sp>
      <p:sp>
        <p:nvSpPr>
          <p:cNvPr id="5" name="TextBox 110"/>
          <p:cNvSpPr txBox="1"/>
          <p:nvPr/>
        </p:nvSpPr>
        <p:spPr>
          <a:xfrm>
            <a:off x="72307" y="841107"/>
            <a:ext cx="41044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solidFill>
                  <a:srgbClr val="080808"/>
                </a:solidFill>
              </a:rPr>
              <a:t>(1) </a:t>
            </a:r>
            <a:r>
              <a:rPr lang="ko-KR" altLang="en-US" sz="2400" b="1" dirty="0" err="1" smtClean="0">
                <a:solidFill>
                  <a:srgbClr val="080808"/>
                </a:solidFill>
              </a:rPr>
              <a:t>라즈베리파이</a:t>
            </a:r>
            <a:r>
              <a:rPr lang="en-US" altLang="ko-KR" sz="2400" b="1" dirty="0">
                <a:solidFill>
                  <a:srgbClr val="080808"/>
                </a:solidFill>
              </a:rPr>
              <a:t>3 B+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solidFill>
                  <a:srgbClr val="080808"/>
                </a:solidFill>
              </a:rPr>
              <a:t>(2) </a:t>
            </a:r>
            <a:r>
              <a:rPr lang="ko-KR" altLang="en-US" sz="2400" b="1" dirty="0" err="1" smtClean="0">
                <a:solidFill>
                  <a:srgbClr val="080808"/>
                </a:solidFill>
              </a:rPr>
              <a:t>라즈베리파이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 어안렌즈 카메라 </a:t>
            </a:r>
            <a:r>
              <a:rPr lang="ko-KR" altLang="en-US" sz="2400" b="1" dirty="0">
                <a:solidFill>
                  <a:srgbClr val="080808"/>
                </a:solidFill>
              </a:rPr>
              <a:t>모듈 </a:t>
            </a:r>
            <a:endParaRPr lang="en-US" altLang="ko-KR" sz="2400" b="1" dirty="0" smtClean="0">
              <a:solidFill>
                <a:srgbClr val="080808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solidFill>
                  <a:srgbClr val="080808"/>
                </a:solidFill>
              </a:rPr>
              <a:t>(3) SG90 </a:t>
            </a:r>
            <a:r>
              <a:rPr lang="ko-KR" altLang="en-US" sz="2400" b="1" dirty="0" err="1" smtClean="0">
                <a:solidFill>
                  <a:srgbClr val="080808"/>
                </a:solidFill>
              </a:rPr>
              <a:t>서보모터</a:t>
            </a:r>
            <a:endParaRPr lang="en-US" altLang="ko-KR" sz="2400" b="1" dirty="0">
              <a:solidFill>
                <a:srgbClr val="080808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solidFill>
                  <a:srgbClr val="080808"/>
                </a:solidFill>
              </a:rPr>
              <a:t>(</a:t>
            </a:r>
            <a:r>
              <a:rPr lang="en-US" altLang="ko-KR" sz="2400" b="1" dirty="0">
                <a:solidFill>
                  <a:srgbClr val="080808"/>
                </a:solidFill>
              </a:rPr>
              <a:t>4</a:t>
            </a:r>
            <a:r>
              <a:rPr lang="en-US" altLang="ko-KR" sz="2400" b="1" dirty="0" smtClean="0">
                <a:solidFill>
                  <a:srgbClr val="080808"/>
                </a:solidFill>
              </a:rPr>
              <a:t>) RGB LED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solidFill>
                  <a:srgbClr val="080808"/>
                </a:solidFill>
              </a:rPr>
              <a:t>(5) Push button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solidFill>
                  <a:srgbClr val="080808"/>
                </a:solidFill>
              </a:rPr>
              <a:t>(6) 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핸드 선풍기</a:t>
            </a:r>
            <a:endParaRPr lang="en-US" altLang="ko-KR" sz="2400" b="1" dirty="0" smtClean="0">
              <a:solidFill>
                <a:srgbClr val="080808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400" b="1" dirty="0" smtClean="0">
                <a:solidFill>
                  <a:srgbClr val="080808"/>
                </a:solidFill>
              </a:rPr>
              <a:t>(7) </a:t>
            </a:r>
            <a:r>
              <a:rPr lang="ko-KR" altLang="en-US" sz="2400" b="1" dirty="0" err="1" smtClean="0">
                <a:solidFill>
                  <a:srgbClr val="080808"/>
                </a:solidFill>
              </a:rPr>
              <a:t>다이소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400" b="1" dirty="0" err="1" smtClean="0">
                <a:solidFill>
                  <a:srgbClr val="080808"/>
                </a:solidFill>
              </a:rPr>
              <a:t>스마트폰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 렌즈</a:t>
            </a:r>
            <a:endParaRPr lang="en-US" altLang="ko-KR" sz="2400" b="1" dirty="0" smtClean="0">
              <a:solidFill>
                <a:srgbClr val="080808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164593" y="928749"/>
            <a:ext cx="4877248" cy="4519717"/>
            <a:chOff x="6109343" y="1079637"/>
            <a:chExt cx="5942900" cy="4889049"/>
          </a:xfrm>
        </p:grpSpPr>
        <p:pic>
          <p:nvPicPr>
            <p:cNvPr id="7" name="Picture 2" descr="C:\Users\SEC\Desktop\iot\KakaoTalk_20200617_201920792_20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47" t="29211" r="16132" b="19882"/>
            <a:stretch/>
          </p:blipFill>
          <p:spPr bwMode="auto">
            <a:xfrm>
              <a:off x="6714635" y="4378011"/>
              <a:ext cx="1141620" cy="150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5" t="14667" r="17666" b="23667"/>
            <a:stretch/>
          </p:blipFill>
          <p:spPr>
            <a:xfrm>
              <a:off x="8901872" y="2827083"/>
              <a:ext cx="923925" cy="890240"/>
            </a:xfrm>
            <a:prstGeom prst="rect">
              <a:avLst/>
            </a:prstGeom>
          </p:spPr>
        </p:pic>
        <p:pic>
          <p:nvPicPr>
            <p:cNvPr id="9" name="Picture 5" descr="C:\Users\SEC\Desktop\iot\lens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33" t="23666" r="28666" b="25000"/>
            <a:stretch/>
          </p:blipFill>
          <p:spPr bwMode="auto">
            <a:xfrm>
              <a:off x="8636546" y="1374086"/>
              <a:ext cx="1053629" cy="1040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SEC\Desktop\iot\라즈베리파이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25" t="10508" r="6295" b="10000"/>
            <a:stretch/>
          </p:blipFill>
          <p:spPr bwMode="auto">
            <a:xfrm>
              <a:off x="6590137" y="1202748"/>
              <a:ext cx="1266118" cy="1211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C:\Users\SEC\Desktop\iot\rgb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6" r="3539" b="6200"/>
            <a:stretch/>
          </p:blipFill>
          <p:spPr bwMode="auto">
            <a:xfrm>
              <a:off x="6895024" y="2846380"/>
              <a:ext cx="1130543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:\Users\SEC\Desktop\iot\motor180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" t="14720" r="1200" b="16519"/>
            <a:stretch/>
          </p:blipFill>
          <p:spPr bwMode="auto">
            <a:xfrm>
              <a:off x="10170969" y="1202747"/>
              <a:ext cx="1881274" cy="135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8"/>
            <p:cNvSpPr txBox="1"/>
            <p:nvPr/>
          </p:nvSpPr>
          <p:spPr>
            <a:xfrm>
              <a:off x="6109343" y="1101285"/>
              <a:ext cx="480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rgbClr val="080808"/>
                  </a:solidFill>
                </a:rPr>
                <a:t>(1)</a:t>
              </a:r>
              <a:endParaRPr lang="ko-KR" altLang="en-US" dirty="0">
                <a:solidFill>
                  <a:srgbClr val="080808"/>
                </a:solidFill>
              </a:endParaRPr>
            </a:p>
          </p:txBody>
        </p:sp>
        <p:sp>
          <p:nvSpPr>
            <p:cNvPr id="14" name="TextBox 119"/>
            <p:cNvSpPr txBox="1"/>
            <p:nvPr/>
          </p:nvSpPr>
          <p:spPr>
            <a:xfrm>
              <a:off x="8274768" y="1079637"/>
              <a:ext cx="480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rgbClr val="080808"/>
                  </a:solidFill>
                </a:rPr>
                <a:t>(2)</a:t>
              </a:r>
              <a:endParaRPr lang="ko-KR" altLang="en-US" dirty="0">
                <a:solidFill>
                  <a:srgbClr val="080808"/>
                </a:solidFill>
              </a:endParaRPr>
            </a:p>
          </p:txBody>
        </p:sp>
        <p:sp>
          <p:nvSpPr>
            <p:cNvPr id="15" name="TextBox 120"/>
            <p:cNvSpPr txBox="1"/>
            <p:nvPr/>
          </p:nvSpPr>
          <p:spPr>
            <a:xfrm>
              <a:off x="9718750" y="1079637"/>
              <a:ext cx="480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rgbClr val="080808"/>
                  </a:solidFill>
                </a:rPr>
                <a:t>(3)</a:t>
              </a:r>
              <a:endParaRPr lang="ko-KR" altLang="en-US" dirty="0">
                <a:solidFill>
                  <a:srgbClr val="080808"/>
                </a:solidFill>
              </a:endParaRPr>
            </a:p>
          </p:txBody>
        </p:sp>
        <p:sp>
          <p:nvSpPr>
            <p:cNvPr id="16" name="TextBox 121"/>
            <p:cNvSpPr txBox="1"/>
            <p:nvPr/>
          </p:nvSpPr>
          <p:spPr>
            <a:xfrm>
              <a:off x="6414230" y="2827083"/>
              <a:ext cx="480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rgbClr val="080808"/>
                  </a:solidFill>
                </a:rPr>
                <a:t>(4)</a:t>
              </a:r>
              <a:endParaRPr lang="ko-KR" altLang="en-US" dirty="0">
                <a:solidFill>
                  <a:srgbClr val="080808"/>
                </a:solidFill>
              </a:endParaRPr>
            </a:p>
          </p:txBody>
        </p:sp>
        <p:sp>
          <p:nvSpPr>
            <p:cNvPr id="17" name="TextBox 122"/>
            <p:cNvSpPr txBox="1"/>
            <p:nvPr/>
          </p:nvSpPr>
          <p:spPr>
            <a:xfrm>
              <a:off x="8392503" y="2807731"/>
              <a:ext cx="480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rgbClr val="080808"/>
                  </a:solidFill>
                </a:rPr>
                <a:t>(5)</a:t>
              </a:r>
              <a:endParaRPr lang="ko-KR" altLang="en-US" dirty="0">
                <a:solidFill>
                  <a:srgbClr val="080808"/>
                </a:solidFill>
              </a:endParaRPr>
            </a:p>
          </p:txBody>
        </p:sp>
        <p:sp>
          <p:nvSpPr>
            <p:cNvPr id="18" name="TextBox 123"/>
            <p:cNvSpPr txBox="1"/>
            <p:nvPr/>
          </p:nvSpPr>
          <p:spPr>
            <a:xfrm>
              <a:off x="6109343" y="4245279"/>
              <a:ext cx="480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rgbClr val="080808"/>
                  </a:solidFill>
                </a:rPr>
                <a:t>(6)</a:t>
              </a:r>
              <a:endParaRPr lang="ko-KR" altLang="en-US" dirty="0">
                <a:solidFill>
                  <a:srgbClr val="080808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5" t="8666" r="7251" b="3899"/>
            <a:stretch/>
          </p:blipFill>
          <p:spPr>
            <a:xfrm>
              <a:off x="8901872" y="4378011"/>
              <a:ext cx="1057275" cy="1590675"/>
            </a:xfrm>
            <a:prstGeom prst="rect">
              <a:avLst/>
            </a:prstGeom>
          </p:spPr>
        </p:pic>
        <p:sp>
          <p:nvSpPr>
            <p:cNvPr id="20" name="TextBox 125"/>
            <p:cNvSpPr txBox="1"/>
            <p:nvPr/>
          </p:nvSpPr>
          <p:spPr>
            <a:xfrm>
              <a:off x="8274768" y="4297415"/>
              <a:ext cx="480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>
                  <a:solidFill>
                    <a:srgbClr val="080808"/>
                  </a:solidFill>
                </a:rPr>
                <a:t>(7)</a:t>
              </a:r>
              <a:endParaRPr lang="ko-KR" altLang="en-US" dirty="0">
                <a:solidFill>
                  <a:srgbClr val="08080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4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API)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124744"/>
            <a:ext cx="75580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OpenCV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- stitching </a:t>
            </a:r>
            <a:endParaRPr lang="en-US" altLang="ko-KR" sz="2400" b="1" dirty="0" smtClean="0">
              <a:solidFill>
                <a:srgbClr val="080808"/>
              </a:solidFill>
            </a:endParaRPr>
          </a:p>
          <a:p>
            <a:r>
              <a:rPr lang="ko-KR" altLang="en-US" sz="2000" b="1" dirty="0" smtClean="0">
                <a:solidFill>
                  <a:srgbClr val="080808"/>
                </a:solidFill>
              </a:rPr>
              <a:t>사진을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자연스럽게 합성을 할 수 없을까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?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방법을 찾다가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.</a:t>
            </a:r>
          </a:p>
          <a:p>
            <a:r>
              <a:rPr lang="en-US" altLang="ko-KR" sz="2000" b="1" dirty="0" err="1" smtClean="0">
                <a:solidFill>
                  <a:srgbClr val="080808"/>
                </a:solidFill>
              </a:rPr>
              <a:t>OpenCV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000" b="1" dirty="0" err="1" smtClean="0">
                <a:solidFill>
                  <a:srgbClr val="080808"/>
                </a:solidFill>
              </a:rPr>
              <a:t>파이썬에서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 사용하는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Stitching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기능을 알게 되어 사용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.</a:t>
            </a:r>
          </a:p>
          <a:p>
            <a:r>
              <a:rPr lang="ko-KR" altLang="en-US" sz="2000" b="1" dirty="0" err="1" smtClean="0">
                <a:solidFill>
                  <a:srgbClr val="080808"/>
                </a:solidFill>
              </a:rPr>
              <a:t>라즈베리파이에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 </a:t>
            </a:r>
            <a:r>
              <a:rPr lang="en-US" altLang="ko-KR" sz="2000" b="1" dirty="0" err="1" smtClean="0">
                <a:solidFill>
                  <a:srgbClr val="080808"/>
                </a:solidFill>
              </a:rPr>
              <a:t>OpenCV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를 설치하여 </a:t>
            </a:r>
            <a:r>
              <a:rPr lang="ko-KR" altLang="en-US" sz="2000" b="1" dirty="0" err="1" smtClean="0">
                <a:solidFill>
                  <a:srgbClr val="080808"/>
                </a:solidFill>
              </a:rPr>
              <a:t>파이썬과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 연동시킴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.</a:t>
            </a:r>
          </a:p>
        </p:txBody>
      </p:sp>
      <p:pic>
        <p:nvPicPr>
          <p:cNvPr id="8" name="Picture 2" descr="C:\Users\SEC\Desktop\FinalTeamProjectGit\MomentTeamProject\MomentSpring\moment\src\main\webapp\resources\uploadFile\capture_1591780701.9356506res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2" y="2893969"/>
            <a:ext cx="8655844" cy="337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2504694" y="2646956"/>
            <a:ext cx="3987800" cy="4940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파이썬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– </a:t>
            </a:r>
            <a:r>
              <a:rPr lang="en-US" altLang="ko-KR" b="1" dirty="0" err="1" smtClean="0"/>
              <a:t>Stitcing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기능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54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API)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7769" y="1124744"/>
            <a:ext cx="7404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OpenCV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어안카메라 사진 보정</a:t>
            </a:r>
            <a:r>
              <a:rPr lang="en-US" altLang="ko-KR" sz="2400" b="1" dirty="0" smtClean="0">
                <a:solidFill>
                  <a:srgbClr val="080808"/>
                </a:solidFill>
              </a:rPr>
              <a:t> </a:t>
            </a:r>
          </a:p>
          <a:p>
            <a:r>
              <a:rPr lang="ko-KR" altLang="en-US" sz="2000" b="1" dirty="0" smtClean="0">
                <a:solidFill>
                  <a:srgbClr val="080808"/>
                </a:solidFill>
              </a:rPr>
              <a:t>어안렌즈 사용시</a:t>
            </a:r>
            <a:r>
              <a:rPr lang="en-US" altLang="ko-KR" sz="2000" b="1" dirty="0">
                <a:solidFill>
                  <a:srgbClr val="080808"/>
                </a:solidFill>
              </a:rPr>
              <a:t>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사진에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굴곡이 발생 하여 사진이 휘어져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보임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 </a:t>
            </a:r>
            <a:endParaRPr lang="en-US" altLang="ko-KR" sz="2000" b="1" dirty="0" smtClean="0">
              <a:solidFill>
                <a:srgbClr val="080808"/>
              </a:solidFill>
            </a:endParaRPr>
          </a:p>
        </p:txBody>
      </p:sp>
      <p:pic>
        <p:nvPicPr>
          <p:cNvPr id="10" name="Picture 3" descr="C:\Users\SEC\Desktop\FinalTeamProjectGit\MomentTeamProject\MomentSpring\moment\src\main\webapp\resources\uploadFile\capture_1591670424.5631056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7132443" cy="445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91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API)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7769" y="1124744"/>
            <a:ext cx="78598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OpenCV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어안카메라 사진 보정</a:t>
            </a:r>
            <a:r>
              <a:rPr lang="en-US" altLang="ko-KR" sz="2400" b="1" dirty="0" smtClean="0">
                <a:solidFill>
                  <a:srgbClr val="080808"/>
                </a:solidFill>
              </a:rPr>
              <a:t> </a:t>
            </a:r>
          </a:p>
          <a:p>
            <a:r>
              <a:rPr lang="ko-KR" altLang="en-US" sz="2000" b="1" dirty="0">
                <a:solidFill>
                  <a:srgbClr val="080808"/>
                </a:solidFill>
              </a:rPr>
              <a:t>사진을 보정에 필요한 </a:t>
            </a:r>
            <a:r>
              <a:rPr lang="en-US" altLang="ko-KR" sz="2000" b="1" dirty="0" err="1">
                <a:solidFill>
                  <a:srgbClr val="080808"/>
                </a:solidFill>
              </a:rPr>
              <a:t>OpenCV</a:t>
            </a:r>
            <a:r>
              <a:rPr lang="ko-KR" altLang="en-US" sz="2000" b="1" dirty="0">
                <a:solidFill>
                  <a:srgbClr val="080808"/>
                </a:solidFill>
              </a:rPr>
              <a:t>의 </a:t>
            </a:r>
            <a:r>
              <a:rPr lang="en-US" altLang="ko-KR" sz="2000" b="1" dirty="0">
                <a:solidFill>
                  <a:srgbClr val="080808"/>
                </a:solidFill>
              </a:rPr>
              <a:t>Undistort </a:t>
            </a:r>
            <a:r>
              <a:rPr lang="ko-KR" altLang="en-US" sz="2000" b="1" dirty="0">
                <a:solidFill>
                  <a:srgbClr val="080808"/>
                </a:solidFill>
              </a:rPr>
              <a:t>작업을 수행을 위해 </a:t>
            </a:r>
            <a:endParaRPr lang="en-US" altLang="ko-KR" sz="2000" b="1" dirty="0" smtClean="0">
              <a:solidFill>
                <a:srgbClr val="080808"/>
              </a:solidFill>
            </a:endParaRPr>
          </a:p>
          <a:p>
            <a:r>
              <a:rPr lang="ko-KR" altLang="en-US" sz="2000" b="1" dirty="0" err="1" smtClean="0">
                <a:solidFill>
                  <a:srgbClr val="080808"/>
                </a:solidFill>
              </a:rPr>
              <a:t>체스판을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000" b="1" dirty="0">
                <a:solidFill>
                  <a:srgbClr val="080808"/>
                </a:solidFill>
              </a:rPr>
              <a:t>제작</a:t>
            </a:r>
            <a:r>
              <a:rPr lang="en-US" altLang="ko-KR" sz="2000" b="1" dirty="0">
                <a:solidFill>
                  <a:srgbClr val="080808"/>
                </a:solidFill>
              </a:rPr>
              <a:t>. </a:t>
            </a:r>
            <a:r>
              <a:rPr lang="en-US" altLang="ko-KR" sz="2000" b="1" dirty="0" err="1" smtClean="0">
                <a:solidFill>
                  <a:srgbClr val="080808"/>
                </a:solidFill>
              </a:rPr>
              <a:t>OpenCV</a:t>
            </a:r>
            <a:r>
              <a:rPr lang="ko-KR" altLang="en-US" sz="2000" b="1" dirty="0">
                <a:solidFill>
                  <a:srgbClr val="080808"/>
                </a:solidFill>
              </a:rPr>
              <a:t>에서 </a:t>
            </a:r>
            <a:r>
              <a:rPr lang="ko-KR" altLang="en-US" sz="2000" b="1" dirty="0" err="1">
                <a:solidFill>
                  <a:srgbClr val="080808"/>
                </a:solidFill>
              </a:rPr>
              <a:t>체스판을</a:t>
            </a:r>
            <a:r>
              <a:rPr lang="ko-KR" altLang="en-US" sz="2000" b="1" dirty="0">
                <a:solidFill>
                  <a:srgbClr val="080808"/>
                </a:solidFill>
              </a:rPr>
              <a:t> 인지하여 사진의 휨 정도를 </a:t>
            </a:r>
            <a:endParaRPr lang="en-US" altLang="ko-KR" sz="2000" b="1" dirty="0" smtClean="0">
              <a:solidFill>
                <a:srgbClr val="080808"/>
              </a:solidFill>
            </a:endParaRPr>
          </a:p>
          <a:p>
            <a:r>
              <a:rPr lang="ko-KR" altLang="en-US" sz="2000" b="1" dirty="0" smtClean="0">
                <a:solidFill>
                  <a:srgbClr val="080808"/>
                </a:solidFill>
              </a:rPr>
              <a:t>수치로 </a:t>
            </a:r>
            <a:r>
              <a:rPr lang="ko-KR" altLang="en-US" sz="2000" b="1" dirty="0">
                <a:solidFill>
                  <a:srgbClr val="080808"/>
                </a:solidFill>
              </a:rPr>
              <a:t>표현해줌</a:t>
            </a:r>
            <a:r>
              <a:rPr lang="en-US" altLang="ko-KR" sz="2000" b="1" dirty="0">
                <a:solidFill>
                  <a:srgbClr val="080808"/>
                </a:solidFill>
              </a:rPr>
              <a:t>.</a:t>
            </a:r>
          </a:p>
        </p:txBody>
      </p:sp>
      <p:pic>
        <p:nvPicPr>
          <p:cNvPr id="5" name="Picture 2" descr="C:\Users\SEC\Desktop\비연님인성;\만드는작업\KakaoTalk_20200617_201920792_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27995"/>
            <a:ext cx="3490008" cy="34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SEC\Desktop\비연님인성;\만드는작업\KakaoTalk_20200617_201920792_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79912" y="2708920"/>
            <a:ext cx="5242912" cy="294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0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API)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7769" y="1124744"/>
            <a:ext cx="69469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OpenCV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어안카메라 사진 보정</a:t>
            </a:r>
            <a:r>
              <a:rPr lang="en-US" altLang="ko-KR" sz="2400" b="1" dirty="0" smtClean="0">
                <a:solidFill>
                  <a:srgbClr val="080808"/>
                </a:solidFill>
              </a:rPr>
              <a:t> </a:t>
            </a:r>
          </a:p>
          <a:p>
            <a:r>
              <a:rPr lang="ko-KR" altLang="en-US" sz="2000" b="1" dirty="0">
                <a:solidFill>
                  <a:srgbClr val="080808"/>
                </a:solidFill>
              </a:rPr>
              <a:t>계산한 결과값으로 사진을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보정해준다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.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 </a:t>
            </a:r>
            <a:r>
              <a:rPr lang="en-US" altLang="ko-KR" sz="2000" b="1" dirty="0">
                <a:solidFill>
                  <a:srgbClr val="080808"/>
                </a:solidFill>
              </a:rPr>
              <a:t>-&gt; </a:t>
            </a:r>
            <a:r>
              <a:rPr lang="en-US" altLang="ko-KR" sz="2000" b="1" dirty="0" err="1">
                <a:solidFill>
                  <a:srgbClr val="080808"/>
                </a:solidFill>
              </a:rPr>
              <a:t>undistored</a:t>
            </a:r>
            <a:r>
              <a:rPr lang="en-US" altLang="ko-KR" sz="2000" b="1" dirty="0">
                <a:solidFill>
                  <a:srgbClr val="080808"/>
                </a:solidFill>
              </a:rPr>
              <a:t> </a:t>
            </a:r>
            <a:r>
              <a:rPr lang="ko-KR" altLang="en-US" sz="2000" b="1" dirty="0">
                <a:solidFill>
                  <a:srgbClr val="080808"/>
                </a:solidFill>
              </a:rPr>
              <a:t>처리</a:t>
            </a:r>
            <a:endParaRPr lang="en-US" altLang="ko-KR" sz="2000" b="1" dirty="0">
              <a:solidFill>
                <a:srgbClr val="080808"/>
              </a:solidFill>
            </a:endParaRPr>
          </a:p>
        </p:txBody>
      </p:sp>
      <p:pic>
        <p:nvPicPr>
          <p:cNvPr id="8" name="Picture 2" descr="C:\Users\SEC\Desktop\비연님인성;\사진결과물\새 폴더 (2)\test1591927310.44622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22" y="2421234"/>
            <a:ext cx="4082333" cy="306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SEC\Desktop\비연님인성;\사진결과물\새 폴더 (2)\capture_1591926964.663737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55714"/>
            <a:ext cx="3990386" cy="29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4067944" y="3501008"/>
            <a:ext cx="713299" cy="70008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API)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7769" y="1124744"/>
            <a:ext cx="81063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OpenCV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보정 후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Stitching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처리</a:t>
            </a:r>
            <a:r>
              <a:rPr lang="en-US" altLang="ko-KR" sz="2400" b="1" dirty="0" smtClean="0">
                <a:solidFill>
                  <a:srgbClr val="080808"/>
                </a:solidFill>
              </a:rPr>
              <a:t> </a:t>
            </a:r>
          </a:p>
          <a:p>
            <a:r>
              <a:rPr lang="ko-KR" altLang="en-US" sz="2000" b="1" dirty="0">
                <a:solidFill>
                  <a:srgbClr val="080808"/>
                </a:solidFill>
              </a:rPr>
              <a:t>보정된 사진으로 </a:t>
            </a:r>
            <a:r>
              <a:rPr lang="en-US" altLang="ko-KR" sz="2000" b="1" dirty="0">
                <a:solidFill>
                  <a:srgbClr val="080808"/>
                </a:solidFill>
              </a:rPr>
              <a:t>Stitching </a:t>
            </a:r>
            <a:r>
              <a:rPr lang="ko-KR" altLang="en-US" sz="2000" b="1" dirty="0">
                <a:solidFill>
                  <a:srgbClr val="080808"/>
                </a:solidFill>
              </a:rPr>
              <a:t>작업을 하였으나</a:t>
            </a:r>
            <a:r>
              <a:rPr lang="en-US" altLang="ko-KR" sz="2000" b="1" dirty="0">
                <a:solidFill>
                  <a:srgbClr val="080808"/>
                </a:solidFill>
              </a:rPr>
              <a:t>, </a:t>
            </a:r>
            <a:r>
              <a:rPr lang="ko-KR" altLang="en-US" sz="2000" b="1" dirty="0">
                <a:solidFill>
                  <a:srgbClr val="080808"/>
                </a:solidFill>
              </a:rPr>
              <a:t>사진크기가 불규칙하여 </a:t>
            </a:r>
            <a:endParaRPr lang="en-US" altLang="ko-KR" sz="2000" b="1" dirty="0" smtClean="0">
              <a:solidFill>
                <a:srgbClr val="080808"/>
              </a:solidFill>
            </a:endParaRPr>
          </a:p>
          <a:p>
            <a:r>
              <a:rPr lang="ko-KR" altLang="en-US" sz="2000" b="1" dirty="0" smtClean="0">
                <a:solidFill>
                  <a:srgbClr val="080808"/>
                </a:solidFill>
              </a:rPr>
              <a:t>테두리에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검은색 </a:t>
            </a:r>
            <a:r>
              <a:rPr lang="ko-KR" altLang="en-US" sz="2000" b="1" dirty="0">
                <a:solidFill>
                  <a:srgbClr val="080808"/>
                </a:solidFill>
              </a:rPr>
              <a:t>배경이 남게 됨</a:t>
            </a:r>
            <a:endParaRPr lang="en-US" altLang="ko-KR" sz="2000" b="1" dirty="0">
              <a:solidFill>
                <a:srgbClr val="080808"/>
              </a:solidFill>
            </a:endParaRPr>
          </a:p>
        </p:txBody>
      </p:sp>
      <p:pic>
        <p:nvPicPr>
          <p:cNvPr id="7" name="Picture 2" descr="C:\Users\SEC\Desktop\비연님인성;\사진결과물\새 폴더\res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8" y="2636912"/>
            <a:ext cx="858381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0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API)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7769" y="1124744"/>
            <a:ext cx="72250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OpenCV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외관처리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Cropping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작업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000" b="1" dirty="0" smtClean="0">
                <a:solidFill>
                  <a:srgbClr val="080808"/>
                </a:solidFill>
              </a:rPr>
              <a:t>검은색 </a:t>
            </a:r>
            <a:r>
              <a:rPr lang="ko-KR" altLang="en-US" sz="2000" b="1" dirty="0">
                <a:solidFill>
                  <a:srgbClr val="080808"/>
                </a:solidFill>
              </a:rPr>
              <a:t>부분을 처리하기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위하여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바코드를 </a:t>
            </a:r>
            <a:r>
              <a:rPr lang="ko-KR" altLang="en-US" sz="2000" b="1" dirty="0">
                <a:solidFill>
                  <a:srgbClr val="080808"/>
                </a:solidFill>
              </a:rPr>
              <a:t>감지하는 센서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처럼</a:t>
            </a:r>
            <a:endParaRPr lang="en-US" altLang="ko-KR" sz="2000" b="1" dirty="0" smtClean="0">
              <a:solidFill>
                <a:srgbClr val="080808"/>
              </a:solidFill>
            </a:endParaRPr>
          </a:p>
          <a:p>
            <a:r>
              <a:rPr lang="en-US" altLang="ko-KR" sz="2000" b="1" dirty="0" err="1" smtClean="0">
                <a:solidFill>
                  <a:srgbClr val="080808"/>
                </a:solidFill>
              </a:rPr>
              <a:t>OpenCV</a:t>
            </a:r>
            <a:r>
              <a:rPr lang="ko-KR" altLang="en-US" sz="2000" b="1" dirty="0">
                <a:solidFill>
                  <a:srgbClr val="080808"/>
                </a:solidFill>
              </a:rPr>
              <a:t>에서 검은색 부분을 감지하여</a:t>
            </a:r>
            <a:endParaRPr lang="en-US" altLang="ko-KR" sz="2000" b="1" dirty="0">
              <a:solidFill>
                <a:srgbClr val="080808"/>
              </a:solidFill>
            </a:endParaRPr>
          </a:p>
          <a:p>
            <a:r>
              <a:rPr lang="ko-KR" altLang="en-US" sz="2000" b="1" dirty="0">
                <a:solidFill>
                  <a:srgbClr val="080808"/>
                </a:solidFill>
              </a:rPr>
              <a:t>아래와 같이 사진을 잘라주는 작업을 진행함</a:t>
            </a:r>
            <a:endParaRPr lang="en-US" altLang="ko-KR" sz="2000" b="1" dirty="0">
              <a:solidFill>
                <a:srgbClr val="080808"/>
              </a:solidFill>
            </a:endParaRPr>
          </a:p>
        </p:txBody>
      </p:sp>
      <p:pic>
        <p:nvPicPr>
          <p:cNvPr id="5" name="Picture 2" descr="https://pyimagesearch.com/wp-content/uploads/2018/12/image_stitching_opencv_idea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3" b="4699"/>
          <a:stretch/>
        </p:blipFill>
        <p:spPr bwMode="auto">
          <a:xfrm>
            <a:off x="251520" y="2831029"/>
            <a:ext cx="8582687" cy="33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8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API)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7769" y="1124744"/>
            <a:ext cx="1792478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최종 결과물</a:t>
            </a:r>
            <a:endParaRPr lang="en-US" altLang="ko-KR" sz="2400" b="1" dirty="0">
              <a:solidFill>
                <a:schemeClr val="accent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Picture 2" descr="C:\Users\SEC\Desktop\비연님인성;\책자 사진\Page21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7" y="4149080"/>
            <a:ext cx="8636001" cy="237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SEC\Desktop\비연님인성;\책자 사진\Page21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7" y="1700808"/>
            <a:ext cx="863600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36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API)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7769" y="1124744"/>
            <a:ext cx="818384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Android APP </a:t>
            </a:r>
            <a:r>
              <a:rPr lang="ko-KR" altLang="en-US" sz="2400" b="1" dirty="0" smtClean="0">
                <a:solidFill>
                  <a:schemeClr val="accent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연동</a:t>
            </a:r>
            <a:endParaRPr lang="en-US" altLang="ko-KR" sz="2400" b="1" dirty="0" smtClean="0">
              <a:solidFill>
                <a:schemeClr val="accent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000" b="1" dirty="0">
                <a:solidFill>
                  <a:srgbClr val="080808"/>
                </a:solidFill>
              </a:rPr>
              <a:t>어플리케이션과 카메라는 </a:t>
            </a:r>
            <a:r>
              <a:rPr lang="en-US" altLang="ko-KR" sz="2000" b="1" dirty="0">
                <a:solidFill>
                  <a:srgbClr val="080808"/>
                </a:solidFill>
              </a:rPr>
              <a:t>TCP </a:t>
            </a:r>
            <a:r>
              <a:rPr lang="ko-KR" altLang="en-US" sz="2000" b="1" dirty="0">
                <a:solidFill>
                  <a:srgbClr val="080808"/>
                </a:solidFill>
              </a:rPr>
              <a:t>소켓통신을 통하여 데이터를 송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수신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.</a:t>
            </a:r>
            <a:endParaRPr lang="en-US" altLang="ko-KR" sz="2000" b="1" dirty="0">
              <a:solidFill>
                <a:srgbClr val="080808"/>
              </a:solidFill>
            </a:endParaRPr>
          </a:p>
          <a:p>
            <a:r>
              <a:rPr lang="ko-KR" altLang="en-US" sz="2000" b="1" dirty="0">
                <a:solidFill>
                  <a:srgbClr val="080808"/>
                </a:solidFill>
              </a:rPr>
              <a:t>사진 촬영이 끝나면 </a:t>
            </a:r>
            <a:r>
              <a:rPr lang="en-US" altLang="ko-KR" sz="2000" b="1" dirty="0">
                <a:solidFill>
                  <a:srgbClr val="080808"/>
                </a:solidFill>
              </a:rPr>
              <a:t>360pano </a:t>
            </a:r>
            <a:r>
              <a:rPr lang="ko-KR" altLang="en-US" sz="2000" b="1" dirty="0" err="1">
                <a:solidFill>
                  <a:srgbClr val="080808"/>
                </a:solidFill>
              </a:rPr>
              <a:t>뷰를</a:t>
            </a:r>
            <a:r>
              <a:rPr lang="ko-KR" altLang="en-US" sz="2000" b="1" dirty="0">
                <a:solidFill>
                  <a:srgbClr val="080808"/>
                </a:solidFill>
              </a:rPr>
              <a:t> 확인 가능하며 </a:t>
            </a:r>
            <a:r>
              <a:rPr lang="ko-KR" altLang="en-US" sz="2000" b="1" dirty="0" err="1">
                <a:solidFill>
                  <a:srgbClr val="080808"/>
                </a:solidFill>
              </a:rPr>
              <a:t>글작성이</a:t>
            </a:r>
            <a:r>
              <a:rPr lang="ko-KR" altLang="en-US" sz="2000" b="1" dirty="0">
                <a:solidFill>
                  <a:srgbClr val="080808"/>
                </a:solidFill>
              </a:rPr>
              <a:t>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가능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.</a:t>
            </a:r>
            <a:endParaRPr lang="en-US" altLang="ko-KR" sz="2000" b="1" dirty="0">
              <a:solidFill>
                <a:srgbClr val="080808"/>
              </a:solidFill>
            </a:endParaRPr>
          </a:p>
        </p:txBody>
      </p:sp>
      <p:pic>
        <p:nvPicPr>
          <p:cNvPr id="7" name="Picture 2" descr="C:\Users\SEC\Desktop\비연님인성;\책자 사진\Page18-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40"/>
          <a:stretch/>
        </p:blipFill>
        <p:spPr bwMode="auto">
          <a:xfrm>
            <a:off x="179512" y="2609985"/>
            <a:ext cx="3110655" cy="3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SEC\Desktop\KakaoTalk_20200625_20035951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8"/>
          <a:stretch/>
        </p:blipFill>
        <p:spPr bwMode="auto">
          <a:xfrm>
            <a:off x="3491880" y="2564904"/>
            <a:ext cx="2592288" cy="345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SEC\Desktop\KakaoTalk_20200625_20035979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8"/>
          <a:stretch/>
        </p:blipFill>
        <p:spPr bwMode="auto">
          <a:xfrm>
            <a:off x="6228184" y="2564904"/>
            <a:ext cx="2603213" cy="34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2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ko-KR" altLang="en-US" b="1" dirty="0" smtClean="0"/>
              <a:t>전체 작동 순서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1196752"/>
            <a:ext cx="934101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200" b="1" dirty="0">
                <a:solidFill>
                  <a:srgbClr val="080808"/>
                </a:solidFill>
              </a:rPr>
              <a:t>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기기에서 </a:t>
            </a:r>
            <a:r>
              <a:rPr lang="ko-KR" altLang="en-US" sz="2200" b="1" dirty="0" err="1" smtClean="0">
                <a:solidFill>
                  <a:srgbClr val="080808"/>
                </a:solidFill>
              </a:rPr>
              <a:t>적색불이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 점등되면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어플리케이션에서 연동요청</a:t>
            </a:r>
            <a:endParaRPr lang="en-US" altLang="ko-KR" sz="2200" b="1" dirty="0" smtClean="0">
              <a:solidFill>
                <a:srgbClr val="080808"/>
              </a:solidFill>
            </a:endParaRPr>
          </a:p>
          <a:p>
            <a:pPr marL="342900" indent="-342900">
              <a:buAutoNum type="arabicPeriod"/>
            </a:pPr>
            <a:endParaRPr lang="en-US" altLang="ko-KR" sz="2200" b="1" dirty="0" smtClean="0">
              <a:solidFill>
                <a:srgbClr val="080808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solidFill>
                  <a:srgbClr val="080808"/>
                </a:solidFill>
              </a:rPr>
              <a:t> </a:t>
            </a:r>
            <a:r>
              <a:rPr lang="ko-KR" altLang="en-US" sz="2200" b="1" dirty="0" err="1" smtClean="0">
                <a:solidFill>
                  <a:srgbClr val="080808"/>
                </a:solidFill>
              </a:rPr>
              <a:t>연동이되면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200" b="1" dirty="0" err="1" smtClean="0">
                <a:solidFill>
                  <a:srgbClr val="080808"/>
                </a:solidFill>
              </a:rPr>
              <a:t>녹색불이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점등</a:t>
            </a:r>
            <a:r>
              <a:rPr lang="en-US" altLang="ko-KR" sz="2200" b="1" dirty="0" smtClean="0">
                <a:solidFill>
                  <a:srgbClr val="080808"/>
                </a:solidFill>
              </a:rPr>
              <a:t>,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버튼을 누를 시 사진 촬영을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시작</a:t>
            </a:r>
            <a:endParaRPr lang="en-US" altLang="ko-KR" sz="2200" b="1" dirty="0" smtClean="0">
              <a:solidFill>
                <a:srgbClr val="080808"/>
              </a:solidFill>
            </a:endParaRPr>
          </a:p>
          <a:p>
            <a:pPr marL="342900" indent="-342900">
              <a:buAutoNum type="arabicPeriod"/>
            </a:pPr>
            <a:endParaRPr lang="en-US" altLang="ko-KR" sz="2200" b="1" dirty="0" smtClean="0">
              <a:solidFill>
                <a:srgbClr val="080808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solidFill>
                  <a:srgbClr val="080808"/>
                </a:solidFill>
              </a:rPr>
              <a:t>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사진촬영 중에는 </a:t>
            </a:r>
            <a:r>
              <a:rPr lang="ko-KR" altLang="en-US" sz="2200" b="1" dirty="0" err="1" smtClean="0">
                <a:solidFill>
                  <a:srgbClr val="080808"/>
                </a:solidFill>
              </a:rPr>
              <a:t>파란불이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점등</a:t>
            </a:r>
            <a:endParaRPr lang="en-US" altLang="ko-KR" sz="2200" b="1" dirty="0" smtClean="0">
              <a:solidFill>
                <a:srgbClr val="080808"/>
              </a:solidFill>
            </a:endParaRPr>
          </a:p>
          <a:p>
            <a:pPr marL="342900" indent="-342900">
              <a:buAutoNum type="arabicPeriod"/>
            </a:pPr>
            <a:endParaRPr lang="en-US" altLang="ko-KR" sz="2200" b="1" dirty="0" smtClean="0">
              <a:solidFill>
                <a:srgbClr val="080808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200" b="1" dirty="0">
                <a:solidFill>
                  <a:srgbClr val="080808"/>
                </a:solidFill>
              </a:rPr>
              <a:t> </a:t>
            </a:r>
            <a:r>
              <a:rPr lang="ko-KR" altLang="en-US" sz="2200" b="1" dirty="0">
                <a:solidFill>
                  <a:srgbClr val="080808"/>
                </a:solidFill>
              </a:rPr>
              <a:t>사진 처리는 총 </a:t>
            </a:r>
            <a:r>
              <a:rPr lang="en-US" altLang="ko-KR" sz="2200" b="1" dirty="0">
                <a:solidFill>
                  <a:srgbClr val="080808"/>
                </a:solidFill>
              </a:rPr>
              <a:t>4</a:t>
            </a:r>
            <a:r>
              <a:rPr lang="ko-KR" altLang="en-US" sz="2200" b="1" dirty="0">
                <a:solidFill>
                  <a:srgbClr val="080808"/>
                </a:solidFill>
              </a:rPr>
              <a:t>단계이며</a:t>
            </a:r>
            <a:r>
              <a:rPr lang="en-US" altLang="ko-KR" sz="2200" b="1" dirty="0">
                <a:solidFill>
                  <a:srgbClr val="080808"/>
                </a:solidFill>
              </a:rPr>
              <a:t>,</a:t>
            </a:r>
          </a:p>
          <a:p>
            <a:r>
              <a:rPr lang="en-US" altLang="ko-KR" sz="22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촬영</a:t>
            </a:r>
            <a:r>
              <a:rPr lang="en-US" altLang="ko-KR" sz="2200" b="1" dirty="0" smtClean="0">
                <a:solidFill>
                  <a:srgbClr val="080808"/>
                </a:solidFill>
              </a:rPr>
              <a:t> </a:t>
            </a:r>
            <a:r>
              <a:rPr lang="en-US" altLang="ko-KR" sz="2200" b="1" dirty="0">
                <a:solidFill>
                  <a:srgbClr val="080808"/>
                </a:solidFill>
              </a:rPr>
              <a:t>-&gt; </a:t>
            </a:r>
            <a:r>
              <a:rPr lang="ko-KR" altLang="en-US" sz="2200" b="1" dirty="0">
                <a:solidFill>
                  <a:srgbClr val="080808"/>
                </a:solidFill>
              </a:rPr>
              <a:t>보정</a:t>
            </a:r>
            <a:r>
              <a:rPr lang="en-US" altLang="ko-KR" sz="2200" b="1" dirty="0">
                <a:solidFill>
                  <a:srgbClr val="080808"/>
                </a:solidFill>
              </a:rPr>
              <a:t> (</a:t>
            </a:r>
            <a:r>
              <a:rPr lang="en-US" altLang="ko-KR" sz="2200" b="1" dirty="0" err="1">
                <a:solidFill>
                  <a:srgbClr val="080808"/>
                </a:solidFill>
              </a:rPr>
              <a:t>Undistord</a:t>
            </a:r>
            <a:r>
              <a:rPr lang="en-US" altLang="ko-KR" sz="2200" b="1" dirty="0">
                <a:solidFill>
                  <a:srgbClr val="080808"/>
                </a:solidFill>
              </a:rPr>
              <a:t>) -&gt; </a:t>
            </a:r>
            <a:r>
              <a:rPr lang="ko-KR" altLang="en-US" sz="2200" b="1" dirty="0">
                <a:solidFill>
                  <a:srgbClr val="080808"/>
                </a:solidFill>
              </a:rPr>
              <a:t>합성</a:t>
            </a:r>
            <a:r>
              <a:rPr lang="en-US" altLang="ko-KR" sz="2200" b="1" dirty="0">
                <a:solidFill>
                  <a:srgbClr val="080808"/>
                </a:solidFill>
              </a:rPr>
              <a:t>(Stitching) -&gt; </a:t>
            </a:r>
            <a:r>
              <a:rPr lang="ko-KR" altLang="en-US" sz="2200" b="1" dirty="0">
                <a:solidFill>
                  <a:srgbClr val="080808"/>
                </a:solidFill>
              </a:rPr>
              <a:t>자르기 </a:t>
            </a:r>
            <a:r>
              <a:rPr lang="en-US" altLang="ko-KR" sz="2200" b="1" dirty="0">
                <a:solidFill>
                  <a:srgbClr val="080808"/>
                </a:solidFill>
              </a:rPr>
              <a:t>(Cropping) </a:t>
            </a:r>
            <a:endParaRPr lang="en-US" altLang="ko-KR" sz="2200" b="1" dirty="0" smtClean="0">
              <a:solidFill>
                <a:srgbClr val="080808"/>
              </a:solidFill>
            </a:endParaRPr>
          </a:p>
          <a:p>
            <a:endParaRPr lang="en-US" altLang="ko-KR" sz="2200" b="1" dirty="0" smtClean="0">
              <a:solidFill>
                <a:srgbClr val="080808"/>
              </a:solidFill>
            </a:endParaRPr>
          </a:p>
          <a:p>
            <a:pPr marL="457200" indent="-457200">
              <a:buAutoNum type="arabicPeriod" startAt="5"/>
            </a:pPr>
            <a:r>
              <a:rPr lang="ko-KR" altLang="en-US" sz="2200" b="1" dirty="0" smtClean="0">
                <a:solidFill>
                  <a:srgbClr val="080808"/>
                </a:solidFill>
              </a:rPr>
              <a:t>순서대로 작동 후  서버에 사진데이터를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송신</a:t>
            </a:r>
            <a:endParaRPr lang="en-US" altLang="ko-KR" sz="2200" b="1" dirty="0" smtClean="0">
              <a:solidFill>
                <a:srgbClr val="080808"/>
              </a:solidFill>
            </a:endParaRPr>
          </a:p>
          <a:p>
            <a:pPr marL="457200" indent="-457200">
              <a:buAutoNum type="arabicPeriod" startAt="5"/>
            </a:pPr>
            <a:endParaRPr lang="en-US" altLang="ko-KR" sz="2200" b="1" dirty="0">
              <a:solidFill>
                <a:srgbClr val="080808"/>
              </a:solidFill>
            </a:endParaRPr>
          </a:p>
          <a:p>
            <a:pPr marL="457200" indent="-457200">
              <a:buAutoNum type="arabicPeriod" startAt="5"/>
            </a:pPr>
            <a:r>
              <a:rPr lang="ko-KR" altLang="en-US" sz="2200" b="1" dirty="0" smtClean="0">
                <a:solidFill>
                  <a:srgbClr val="080808"/>
                </a:solidFill>
              </a:rPr>
              <a:t>어플리케이션에서 서버에 저장된 사진 데이터를 가져와 글 </a:t>
            </a:r>
            <a:r>
              <a:rPr lang="ko-KR" altLang="en-US" sz="2200" b="1" dirty="0" smtClean="0">
                <a:solidFill>
                  <a:srgbClr val="080808"/>
                </a:solidFill>
              </a:rPr>
              <a:t>작성</a:t>
            </a:r>
            <a:endParaRPr lang="en-US" altLang="ko-KR" sz="2200" b="1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68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ko-KR" altLang="en-US" b="1" dirty="0" smtClean="0"/>
              <a:t>뼈대 제작</a:t>
            </a:r>
            <a:endParaRPr lang="ko-KR" altLang="en-US" b="1" dirty="0"/>
          </a:p>
        </p:txBody>
      </p:sp>
      <p:pic>
        <p:nvPicPr>
          <p:cNvPr id="21" name="Picture 2" descr="C:\Users\SEC\Desktop\iot\KakaoTalk_20200617_201920792_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7" t="29211" r="16132" b="19882"/>
          <a:stretch/>
        </p:blipFill>
        <p:spPr bwMode="auto">
          <a:xfrm>
            <a:off x="3260909" y="1465999"/>
            <a:ext cx="2115514" cy="278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909084" y="1855006"/>
            <a:ext cx="774726" cy="9249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317836" y="1855006"/>
            <a:ext cx="1366427" cy="29466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28635" y="1189157"/>
            <a:ext cx="2227785" cy="960510"/>
          </a:xfrm>
          <a:prstGeom prst="roundRect">
            <a:avLst/>
          </a:prstGeom>
          <a:solidFill>
            <a:schemeClr val="tx1"/>
          </a:solidFill>
          <a:ln>
            <a:solidFill>
              <a:srgbClr val="08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카메라가 들어가는 부분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937231" y="3086381"/>
            <a:ext cx="1943705" cy="730178"/>
          </a:xfrm>
          <a:prstGeom prst="line">
            <a:avLst/>
          </a:prstGeom>
          <a:ln w="7620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2443236" y="3534007"/>
            <a:ext cx="1207598" cy="406684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94602" y="3037586"/>
            <a:ext cx="2495849" cy="1399526"/>
          </a:xfrm>
          <a:prstGeom prst="roundRect">
            <a:avLst/>
          </a:prstGeom>
          <a:solidFill>
            <a:schemeClr val="tx1"/>
          </a:solidFill>
          <a:ln>
            <a:solidFill>
              <a:srgbClr val="080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모터가 들어가는 부분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절단하여 선풍기 머리 부분이 </a:t>
            </a:r>
            <a:r>
              <a:rPr lang="en-US" altLang="ko-KR" b="1" dirty="0" smtClean="0">
                <a:solidFill>
                  <a:schemeClr val="bg1"/>
                </a:solidFill>
              </a:rPr>
              <a:t>360</a:t>
            </a:r>
            <a:r>
              <a:rPr lang="ko-KR" altLang="en-US" b="1" dirty="0" smtClean="0">
                <a:solidFill>
                  <a:schemeClr val="bg1"/>
                </a:solidFill>
              </a:rPr>
              <a:t>도 회전하게 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8" name="Picture 2" descr="C:\Users\SEC\Desktop\비연님인성;\책자 사진\Page15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5274" y="1860468"/>
            <a:ext cx="2958150" cy="199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오른쪽 화살표 28"/>
          <p:cNvSpPr/>
          <p:nvPr/>
        </p:nvSpPr>
        <p:spPr>
          <a:xfrm>
            <a:off x="5508104" y="2312790"/>
            <a:ext cx="782835" cy="8444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0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28194" y="1"/>
            <a:ext cx="891580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 err="1" smtClean="0"/>
              <a:t>서보모터</a:t>
            </a:r>
            <a:r>
              <a:rPr lang="ko-KR" altLang="en-US" b="1" dirty="0" smtClean="0"/>
              <a:t> 개조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5" t="53056" r="35555" b="14343"/>
          <a:stretch/>
        </p:blipFill>
        <p:spPr>
          <a:xfrm>
            <a:off x="1187624" y="2899976"/>
            <a:ext cx="3018966" cy="27150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35334" r="28000" b="28000"/>
          <a:stretch/>
        </p:blipFill>
        <p:spPr>
          <a:xfrm>
            <a:off x="4788024" y="2899976"/>
            <a:ext cx="3535764" cy="27009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268760"/>
            <a:ext cx="8892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solidFill>
                  <a:srgbClr val="080808"/>
                </a:solidFill>
              </a:rPr>
              <a:t>180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도 회전 </a:t>
            </a:r>
            <a:r>
              <a:rPr lang="ko-KR" altLang="en-US" sz="2000" b="1" dirty="0" err="1" smtClean="0">
                <a:solidFill>
                  <a:srgbClr val="080808"/>
                </a:solidFill>
              </a:rPr>
              <a:t>서보모터는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 내부에서 모터의 저항을 조절하여  회전  각도를 조절 할 수 있는 기능 때문에 사용</a:t>
            </a:r>
            <a:r>
              <a:rPr lang="en-US" altLang="ko-KR" sz="2000" b="1" dirty="0">
                <a:solidFill>
                  <a:srgbClr val="080808"/>
                </a:solidFill>
              </a:rPr>
              <a:t>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하였지만 </a:t>
            </a:r>
            <a:r>
              <a:rPr lang="en-US" altLang="ko-KR" sz="2000" b="1" dirty="0">
                <a:solidFill>
                  <a:srgbClr val="080808"/>
                </a:solidFill>
              </a:rPr>
              <a:t>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360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도 회전이 불가능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.</a:t>
            </a:r>
          </a:p>
          <a:p>
            <a:endParaRPr lang="en-US" altLang="ko-KR" sz="2000" b="1" dirty="0">
              <a:solidFill>
                <a:srgbClr val="080808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2000" b="1" dirty="0" err="1" smtClean="0">
                <a:solidFill>
                  <a:srgbClr val="080808"/>
                </a:solidFill>
              </a:rPr>
              <a:t>서보모터를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 분해하여 톱니의 구조를 수정하여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360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도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회전하게 개조</a:t>
            </a:r>
            <a:endParaRPr lang="en-US" altLang="ko-KR" sz="2000" b="1" dirty="0" smtClean="0">
              <a:solidFill>
                <a:srgbClr val="080808"/>
              </a:solidFill>
            </a:endParaRPr>
          </a:p>
          <a:p>
            <a:endParaRPr lang="en-US" altLang="ko-KR" sz="2000" b="1" dirty="0" smtClean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9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28194" y="1"/>
            <a:ext cx="891580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 smtClean="0"/>
              <a:t>렌즈의 </a:t>
            </a:r>
            <a:r>
              <a:rPr lang="ko-KR" altLang="en-US" b="1" dirty="0" err="1" smtClean="0"/>
              <a:t>촬영각</a:t>
            </a:r>
            <a:r>
              <a:rPr lang="ko-KR" altLang="en-US" b="1" dirty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8666" r="34987" b="30940"/>
          <a:stretch/>
        </p:blipFill>
        <p:spPr>
          <a:xfrm>
            <a:off x="7110932" y="2283563"/>
            <a:ext cx="1587245" cy="2411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567" y="5229200"/>
            <a:ext cx="793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80808"/>
                </a:solidFill>
              </a:rPr>
              <a:t>어안렌즈를 사용하여 카메라의 </a:t>
            </a:r>
            <a:r>
              <a:rPr lang="ko-KR" altLang="en-US" sz="2400" b="1" dirty="0" err="1" smtClean="0">
                <a:solidFill>
                  <a:srgbClr val="080808"/>
                </a:solidFill>
              </a:rPr>
              <a:t>촬영각을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 높여준다</a:t>
            </a:r>
            <a:r>
              <a:rPr lang="en-US" altLang="ko-KR" sz="2400" b="1" dirty="0" smtClean="0">
                <a:solidFill>
                  <a:srgbClr val="080808"/>
                </a:solidFill>
              </a:rPr>
              <a:t>.</a:t>
            </a:r>
            <a:endParaRPr lang="ko-KR" altLang="en-US" sz="2400" b="1" dirty="0">
              <a:solidFill>
                <a:srgbClr val="080808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0" r="51616"/>
          <a:stretch/>
        </p:blipFill>
        <p:spPr>
          <a:xfrm>
            <a:off x="3203849" y="2316227"/>
            <a:ext cx="3168352" cy="23687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85933" y="2273827"/>
            <a:ext cx="2901891" cy="2314863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2853" y="1861697"/>
            <a:ext cx="2248049" cy="4121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일반 카메라 사진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11530" y="1845848"/>
            <a:ext cx="2552989" cy="4121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어안렌즈 카메라 사진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04248" y="1772816"/>
            <a:ext cx="2200615" cy="4121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스마트폰</a:t>
            </a:r>
            <a:r>
              <a:rPr lang="ko-KR" altLang="en-US" b="1" dirty="0" smtClean="0"/>
              <a:t> 어안렌즈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869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28194" y="1"/>
            <a:ext cx="891580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 smtClean="0"/>
              <a:t>어안렌즈 분해 및 </a:t>
            </a:r>
            <a:r>
              <a:rPr lang="ko-KR" altLang="en-US" b="1" dirty="0" err="1" smtClean="0"/>
              <a:t>재조립</a:t>
            </a:r>
            <a:endParaRPr lang="ko-KR" altLang="en-US" b="1" dirty="0"/>
          </a:p>
        </p:txBody>
      </p:sp>
      <p:pic>
        <p:nvPicPr>
          <p:cNvPr id="8" name="Picture 2" descr="C:\Users\SEC\Desktop\비연님인성;\책자 사진\Page16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68" y="2345443"/>
            <a:ext cx="2633434" cy="23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SEC\Desktop\비연님인성;\책자 사진\Page16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85750" y="2527029"/>
            <a:ext cx="2188264" cy="179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SEC\Desktop\비연님인성;\만드는작업\KakaoTalk_20200618_11465489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27237" r="14988" b="20000"/>
          <a:stretch/>
        </p:blipFill>
        <p:spPr bwMode="auto">
          <a:xfrm>
            <a:off x="1995495" y="2509200"/>
            <a:ext cx="2003381" cy="18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t="8666" r="34987" b="30940"/>
          <a:stretch/>
        </p:blipFill>
        <p:spPr>
          <a:xfrm>
            <a:off x="136901" y="2096820"/>
            <a:ext cx="1745970" cy="265224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1522596" y="3258277"/>
            <a:ext cx="720549" cy="32933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022672" y="3258277"/>
            <a:ext cx="501176" cy="31200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0795" y="1195437"/>
            <a:ext cx="792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80808"/>
                </a:solidFill>
              </a:rPr>
              <a:t>스마트폰용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 어안렌즈를 분해하여 </a:t>
            </a:r>
            <a:r>
              <a:rPr lang="ko-KR" altLang="en-US" sz="2400" b="1" dirty="0" err="1" smtClean="0">
                <a:solidFill>
                  <a:srgbClr val="080808"/>
                </a:solidFill>
              </a:rPr>
              <a:t>라즈베리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 카메라에 장착</a:t>
            </a:r>
            <a:r>
              <a:rPr lang="en-US" altLang="ko-KR" sz="2400" b="1" dirty="0" smtClean="0">
                <a:solidFill>
                  <a:srgbClr val="080808"/>
                </a:solidFill>
              </a:rPr>
              <a:t>.</a:t>
            </a:r>
            <a:endParaRPr lang="ko-KR" altLang="en-US" sz="2400" b="1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9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28194" y="1"/>
            <a:ext cx="891580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 smtClean="0"/>
              <a:t>도색 및 결합</a:t>
            </a:r>
            <a:endParaRPr lang="ko-KR" altLang="en-US" b="1" dirty="0"/>
          </a:p>
        </p:txBody>
      </p:sp>
      <p:pic>
        <p:nvPicPr>
          <p:cNvPr id="15" name="Picture 2" descr="C:\Users\SEC\Desktop\비연님인성;\만드는작업\KakaoTalk_20200617_201920792_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3" t="12222" r="17222" b="12500"/>
          <a:stretch/>
        </p:blipFill>
        <p:spPr bwMode="auto">
          <a:xfrm rot="5400000">
            <a:off x="777336" y="3407241"/>
            <a:ext cx="2639326" cy="31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SEC\Desktop\비연님인성;\만드는작업\KakaoTalk_20200617_201920792_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5" t="42059" r="23831" b="18612"/>
          <a:stretch/>
        </p:blipFill>
        <p:spPr bwMode="auto">
          <a:xfrm>
            <a:off x="539552" y="1407690"/>
            <a:ext cx="2852309" cy="190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SEC\Desktop\비연님인성;\만드는작업\KakaoTalk_20200617_201920792_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0" t="17917" r="31320" b="12083"/>
          <a:stretch/>
        </p:blipFill>
        <p:spPr bwMode="auto">
          <a:xfrm>
            <a:off x="4942385" y="1428786"/>
            <a:ext cx="2808312" cy="50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39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28194" y="1"/>
            <a:ext cx="891580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dirty="0" smtClean="0"/>
              <a:t>회로도</a:t>
            </a:r>
            <a:endParaRPr lang="ko-KR" altLang="en-US" b="1" dirty="0"/>
          </a:p>
        </p:txBody>
      </p:sp>
      <p:pic>
        <p:nvPicPr>
          <p:cNvPr id="18" name="_x135683928" descr="EMB0000097035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80" y="1268760"/>
            <a:ext cx="8337550" cy="45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0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3893" y="1484784"/>
            <a:ext cx="848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80808"/>
                </a:solidFill>
              </a:rPr>
              <a:t># </a:t>
            </a:r>
            <a:r>
              <a:rPr lang="ko-KR" altLang="en-US" sz="2400" b="1" dirty="0" err="1" smtClean="0">
                <a:solidFill>
                  <a:srgbClr val="080808"/>
                </a:solidFill>
              </a:rPr>
              <a:t>로직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 순서</a:t>
            </a:r>
            <a:endParaRPr lang="en-US" altLang="ko-KR" sz="2400" b="1" dirty="0" smtClean="0">
              <a:solidFill>
                <a:srgbClr val="080808"/>
              </a:solidFill>
            </a:endParaRPr>
          </a:p>
          <a:p>
            <a:endParaRPr lang="en-US" altLang="ko-KR" sz="2400" b="1" dirty="0" smtClean="0">
              <a:solidFill>
                <a:srgbClr val="080808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000" b="1" dirty="0">
                <a:solidFill>
                  <a:srgbClr val="080808"/>
                </a:solidFill>
              </a:rPr>
              <a:t>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사진 처리는 총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4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단계이며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,</a:t>
            </a:r>
          </a:p>
          <a:p>
            <a:r>
              <a:rPr lang="en-US" altLang="ko-KR" sz="2000" b="1" dirty="0" smtClean="0">
                <a:solidFill>
                  <a:srgbClr val="080808"/>
                </a:solidFill>
              </a:rPr>
              <a:t>   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촬영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-&gt;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보정</a:t>
            </a:r>
            <a:r>
              <a:rPr lang="en-US" altLang="ko-KR" sz="2000" b="1" dirty="0">
                <a:solidFill>
                  <a:srgbClr val="080808"/>
                </a:solidFill>
              </a:rPr>
              <a:t>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(</a:t>
            </a:r>
            <a:r>
              <a:rPr lang="en-US" altLang="ko-KR" sz="2000" b="1" dirty="0" err="1" smtClean="0">
                <a:solidFill>
                  <a:srgbClr val="080808"/>
                </a:solidFill>
              </a:rPr>
              <a:t>Undistord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) -&gt;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합성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(Stitching</a:t>
            </a:r>
            <a:r>
              <a:rPr lang="en-US" altLang="ko-KR" sz="2000" b="1" dirty="0">
                <a:solidFill>
                  <a:srgbClr val="080808"/>
                </a:solidFill>
              </a:rPr>
              <a:t>)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-&gt;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자르기 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(</a:t>
            </a:r>
            <a:r>
              <a:rPr lang="en-US" altLang="ko-KR" sz="2000" b="1" dirty="0">
                <a:solidFill>
                  <a:srgbClr val="080808"/>
                </a:solidFill>
              </a:rPr>
              <a:t>Cropping</a:t>
            </a:r>
            <a:r>
              <a:rPr lang="en-US" altLang="ko-KR" sz="2000" b="1" dirty="0" smtClean="0">
                <a:solidFill>
                  <a:srgbClr val="080808"/>
                </a:solidFill>
              </a:rPr>
              <a:t>)</a:t>
            </a:r>
            <a:endParaRPr lang="en-US" altLang="ko-KR" sz="2000" b="1" dirty="0">
              <a:solidFill>
                <a:srgbClr val="080808"/>
              </a:solidFill>
            </a:endParaRPr>
          </a:p>
          <a:p>
            <a:endParaRPr lang="en-US" altLang="ko-KR" sz="2000" b="1" dirty="0" smtClean="0">
              <a:solidFill>
                <a:srgbClr val="080808"/>
              </a:solidFill>
            </a:endParaRPr>
          </a:p>
          <a:p>
            <a:r>
              <a:rPr lang="en-US" altLang="ko-KR" sz="2000" b="1" dirty="0" smtClean="0">
                <a:solidFill>
                  <a:srgbClr val="080808"/>
                </a:solidFill>
              </a:rPr>
              <a:t>2.  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순서대로 작동 후  서버에 사진데이터를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송신</a:t>
            </a:r>
            <a:endParaRPr lang="en-US" altLang="ko-KR" sz="2000" b="1" dirty="0" smtClean="0">
              <a:solidFill>
                <a:srgbClr val="080808"/>
              </a:solidFill>
            </a:endParaRPr>
          </a:p>
          <a:p>
            <a:pPr marL="457200" indent="-457200">
              <a:buAutoNum type="arabicPeriod" startAt="5"/>
            </a:pPr>
            <a:endParaRPr lang="en-US" altLang="ko-KR" sz="2000" b="1" dirty="0">
              <a:solidFill>
                <a:srgbClr val="080808"/>
              </a:solidFill>
            </a:endParaRPr>
          </a:p>
          <a:p>
            <a:r>
              <a:rPr lang="en-US" altLang="ko-KR" sz="2000" b="1" dirty="0" smtClean="0">
                <a:solidFill>
                  <a:srgbClr val="080808"/>
                </a:solidFill>
              </a:rPr>
              <a:t>3.  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어플리케이션에서 서버에 저장된 사진 데이터를 가져와 글 </a:t>
            </a:r>
            <a:r>
              <a:rPr lang="ko-KR" altLang="en-US" sz="2000" b="1" dirty="0" smtClean="0">
                <a:solidFill>
                  <a:srgbClr val="080808"/>
                </a:solidFill>
              </a:rPr>
              <a:t>작성</a:t>
            </a:r>
            <a:endParaRPr lang="en-US" altLang="ko-KR" sz="2000" b="1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7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578" y="116632"/>
            <a:ext cx="8229600" cy="1143000"/>
          </a:xfrm>
        </p:spPr>
        <p:txBody>
          <a:bodyPr/>
          <a:lstStyle/>
          <a:p>
            <a:pPr algn="l"/>
            <a:r>
              <a:rPr lang="en-US" altLang="ko-KR" b="1" dirty="0" smtClean="0"/>
              <a:t>SW </a:t>
            </a:r>
            <a:r>
              <a:rPr lang="ko-KR" altLang="en-US" b="1" dirty="0" smtClean="0"/>
              <a:t>처리 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OpenCV</a:t>
            </a:r>
            <a:r>
              <a:rPr lang="en-US" altLang="ko-KR" b="1" dirty="0" smtClean="0"/>
              <a:t> API)</a:t>
            </a:r>
            <a:endParaRPr lang="ko-KR" altLang="en-US" b="1" dirty="0"/>
          </a:p>
        </p:txBody>
      </p:sp>
      <p:pic>
        <p:nvPicPr>
          <p:cNvPr id="4" name="Picture 4" descr="C:\Users\SEC\Desktop\FinalTeamProjectGit\MomentTeamProject\MomentSpring\moment\src\main\webapp\resources\uploadFile\capture_1591247720.4111197_r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36" b="24536"/>
          <a:stretch/>
        </p:blipFill>
        <p:spPr bwMode="auto">
          <a:xfrm>
            <a:off x="240161" y="2966593"/>
            <a:ext cx="8418861" cy="26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1546491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080808"/>
                </a:solidFill>
              </a:rPr>
              <a:t>사진 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처리하는데 </a:t>
            </a:r>
            <a:r>
              <a:rPr lang="en-US" altLang="ko-KR" sz="2400" b="1" dirty="0" err="1" smtClean="0">
                <a:solidFill>
                  <a:srgbClr val="080808"/>
                </a:solidFill>
              </a:rPr>
              <a:t>OpenCV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를 사용한다는 걸 </a:t>
            </a:r>
            <a:r>
              <a:rPr lang="ko-KR" altLang="en-US" sz="2400" b="1" dirty="0" err="1" smtClean="0">
                <a:solidFill>
                  <a:srgbClr val="080808"/>
                </a:solidFill>
              </a:rPr>
              <a:t>알게됨</a:t>
            </a:r>
            <a:r>
              <a:rPr lang="en-US" altLang="ko-KR" sz="2400" b="1" dirty="0" smtClean="0">
                <a:solidFill>
                  <a:srgbClr val="080808"/>
                </a:solidFill>
              </a:rPr>
              <a:t>.</a:t>
            </a:r>
          </a:p>
          <a:p>
            <a:r>
              <a:rPr lang="en-US" altLang="ko-KR" sz="2400" b="1" dirty="0" smtClean="0">
                <a:solidFill>
                  <a:srgbClr val="080808"/>
                </a:solidFill>
              </a:rPr>
              <a:t>Spring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에 </a:t>
            </a:r>
            <a:r>
              <a:rPr lang="en-US" altLang="ko-KR" sz="2400" b="1" dirty="0" err="1" smtClean="0">
                <a:solidFill>
                  <a:srgbClr val="080808"/>
                </a:solidFill>
              </a:rPr>
              <a:t>OpenCV</a:t>
            </a:r>
            <a:r>
              <a:rPr lang="ko-KR" altLang="en-US" sz="2400" b="1" dirty="0" smtClean="0">
                <a:solidFill>
                  <a:srgbClr val="080808"/>
                </a:solidFill>
              </a:rPr>
              <a:t>를 설치하여 자바로 처리</a:t>
            </a:r>
            <a:endParaRPr lang="en-US" altLang="ko-KR" sz="2400" b="1" dirty="0" smtClean="0">
              <a:solidFill>
                <a:srgbClr val="080808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256385" y="2719580"/>
            <a:ext cx="3987800" cy="49402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초기 작업 사진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4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483</Words>
  <Application>Microsoft Office PowerPoint</Application>
  <PresentationFormat>화면 슬라이드 쇼(4:3)</PresentationFormat>
  <Paragraphs>92</Paragraphs>
  <Slides>18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제원</vt:lpstr>
      <vt:lpstr>뼈대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 처리</vt:lpstr>
      <vt:lpstr>SW 처리 (OpenCV API)</vt:lpstr>
      <vt:lpstr>SW 처리 (OpenCV API)</vt:lpstr>
      <vt:lpstr>SW 처리 (OpenCV API)</vt:lpstr>
      <vt:lpstr>SW 처리 (OpenCV API)</vt:lpstr>
      <vt:lpstr>SW 처리 (OpenCV API)</vt:lpstr>
      <vt:lpstr>SW 처리 (OpenCV API)</vt:lpstr>
      <vt:lpstr>SW 처리 (OpenCV API)</vt:lpstr>
      <vt:lpstr>SW 처리 (OpenCV API)</vt:lpstr>
      <vt:lpstr>SW 처리 (OpenCV API)</vt:lpstr>
      <vt:lpstr>전체 작동 순서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821068660365</dc:creator>
  <cp:lastModifiedBy>821068660365</cp:lastModifiedBy>
  <cp:revision>27</cp:revision>
  <dcterms:created xsi:type="dcterms:W3CDTF">2020-08-13T06:07:09Z</dcterms:created>
  <dcterms:modified xsi:type="dcterms:W3CDTF">2020-08-13T07:08:44Z</dcterms:modified>
</cp:coreProperties>
</file>